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60" r:id="rId5"/>
    <p:sldId id="261" r:id="rId6"/>
    <p:sldId id="264" r:id="rId7"/>
    <p:sldId id="268" r:id="rId8"/>
    <p:sldId id="290" r:id="rId9"/>
    <p:sldId id="291" r:id="rId10"/>
    <p:sldId id="292" r:id="rId11"/>
    <p:sldId id="293" r:id="rId12"/>
    <p:sldId id="267" r:id="rId13"/>
    <p:sldId id="294" r:id="rId14"/>
    <p:sldId id="295" r:id="rId15"/>
    <p:sldId id="297" r:id="rId16"/>
    <p:sldId id="296" r:id="rId17"/>
    <p:sldId id="299" r:id="rId18"/>
    <p:sldId id="263" r:id="rId19"/>
    <p:sldId id="265" r:id="rId20"/>
    <p:sldId id="272" r:id="rId21"/>
    <p:sldId id="300" r:id="rId22"/>
    <p:sldId id="301" r:id="rId23"/>
    <p:sldId id="271" r:id="rId24"/>
    <p:sldId id="302" r:id="rId25"/>
    <p:sldId id="303" r:id="rId26"/>
    <p:sldId id="304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CDD5"/>
    <a:srgbClr val="B1B3C1"/>
    <a:srgbClr val="715370"/>
    <a:srgbClr val="EAEAEA"/>
    <a:srgbClr val="E6E6E6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13" autoAdjust="0"/>
    <p:restoredTop sz="94660"/>
  </p:normalViewPr>
  <p:slideViewPr>
    <p:cSldViewPr snapToGrid="0" showGuides="1">
      <p:cViewPr varScale="1">
        <p:scale>
          <a:sx n="56" d="100"/>
          <a:sy n="56" d="100"/>
        </p:scale>
        <p:origin x="-108" y="-1626"/>
      </p:cViewPr>
      <p:guideLst>
        <p:guide orient="horz" pos="2180"/>
        <p:guide pos="383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2FA59-A30F-4479-892A-6405E9F0ED5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CAD509-40CA-4FE7-ACB5-6A190A1C459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AD509-40CA-4FE7-ACB5-6A190A1C45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AD509-40CA-4FE7-ACB5-6A190A1C45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AD509-40CA-4FE7-ACB5-6A190A1C45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AD509-40CA-4FE7-ACB5-6A190A1C45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AD509-40CA-4FE7-ACB5-6A190A1C45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AD509-40CA-4FE7-ACB5-6A190A1C45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AD509-40CA-4FE7-ACB5-6A190A1C45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AD509-40CA-4FE7-ACB5-6A190A1C45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AD509-40CA-4FE7-ACB5-6A190A1C45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AD509-40CA-4FE7-ACB5-6A190A1C45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AD509-40CA-4FE7-ACB5-6A190A1C45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AD509-40CA-4FE7-ACB5-6A190A1C45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AD509-40CA-4FE7-ACB5-6A190A1C45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AD509-40CA-4FE7-ACB5-6A190A1C45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AD509-40CA-4FE7-ACB5-6A190A1C45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AD509-40CA-4FE7-ACB5-6A190A1C45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AD509-40CA-4FE7-ACB5-6A190A1C45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AD509-40CA-4FE7-ACB5-6A190A1C45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AD509-40CA-4FE7-ACB5-6A190A1C45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AD509-40CA-4FE7-ACB5-6A190A1C45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AD509-40CA-4FE7-ACB5-6A190A1C45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AD509-40CA-4FE7-ACB5-6A190A1C45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AD509-40CA-4FE7-ACB5-6A190A1C45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AD509-40CA-4FE7-ACB5-6A190A1C45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F7E9-6F40-4E98-A59E-FA7E711FA7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C959B-36DA-44CA-926B-D3617CCBB2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F7E9-6F40-4E98-A59E-FA7E711FA7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C959B-36DA-44CA-926B-D3617CCBB2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F7E9-6F40-4E98-A59E-FA7E711FA7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C959B-36DA-44CA-926B-D3617CCBB2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F7E9-6F40-4E98-A59E-FA7E711FA7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C959B-36DA-44CA-926B-D3617CCBB2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F7E9-6F40-4E98-A59E-FA7E711FA7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C959B-36DA-44CA-926B-D3617CCBB2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F7E9-6F40-4E98-A59E-FA7E711FA7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C959B-36DA-44CA-926B-D3617CCBB2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F7E9-6F40-4E98-A59E-FA7E711FA7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C959B-36DA-44CA-926B-D3617CCBB2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F7E9-6F40-4E98-A59E-FA7E711FA7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C959B-36DA-44CA-926B-D3617CCBB2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F7E9-6F40-4E98-A59E-FA7E711FA7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C959B-36DA-44CA-926B-D3617CCBB2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F7E9-6F40-4E98-A59E-FA7E711FA7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C959B-36DA-44CA-926B-D3617CCBB2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F7E9-6F40-4E98-A59E-FA7E711FA7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C959B-36DA-44CA-926B-D3617CCBB2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DF7E9-6F40-4E98-A59E-FA7E711FA7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C959B-36DA-44CA-926B-D3617CCBB2A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1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10.xm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11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12.xml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13.xml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7.xml"/><Relationship Id="rId5" Type="http://schemas.openxmlformats.org/officeDocument/2006/relationships/themeOverride" Target="../theme/themeOverride14.xml"/><Relationship Id="rId4" Type="http://schemas.openxmlformats.org/officeDocument/2006/relationships/image" Target="../media/image23.jpeg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7.xml"/><Relationship Id="rId5" Type="http://schemas.openxmlformats.org/officeDocument/2006/relationships/themeOverride" Target="../theme/themeOverride16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17.xml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18.xml"/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slide" Target="slide16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slide" Target="slide1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6" Type="http://schemas.openxmlformats.org/officeDocument/2006/relationships/notesSlide" Target="../notesSlides/notesSlide2.xml"/><Relationship Id="rId15" Type="http://schemas.openxmlformats.org/officeDocument/2006/relationships/slideLayout" Target="../slideLayouts/slideLayout7.xml"/><Relationship Id="rId14" Type="http://schemas.openxmlformats.org/officeDocument/2006/relationships/themeOverride" Target="../theme/themeOverride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slide" Target="slide4.xml"/><Relationship Id="rId1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7.xml"/><Relationship Id="rId5" Type="http://schemas.openxmlformats.org/officeDocument/2006/relationships/themeOverride" Target="../theme/themeOverride20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21.xml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22.xml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23.xml"/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7.xml"/><Relationship Id="rId5" Type="http://schemas.openxmlformats.org/officeDocument/2006/relationships/themeOverride" Target="../theme/themeOverride3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4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5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6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7.xml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7.xml"/><Relationship Id="rId5" Type="http://schemas.openxmlformats.org/officeDocument/2006/relationships/themeOverride" Target="../theme/themeOverride9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08960" y="997235"/>
            <a:ext cx="10374080" cy="486352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355240" y="1254623"/>
            <a:ext cx="9483998" cy="434875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B1B3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PA_文本框 2"/>
          <p:cNvSpPr txBox="1"/>
          <p:nvPr>
            <p:custDataLst>
              <p:tags r:id="rId2"/>
            </p:custDataLst>
          </p:nvPr>
        </p:nvSpPr>
        <p:spPr>
          <a:xfrm>
            <a:off x="3710958" y="3100995"/>
            <a:ext cx="475274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spc="300" dirty="0">
                <a:solidFill>
                  <a:schemeClr val="accent1"/>
                </a:solidFill>
                <a:cs typeface="+mn-ea"/>
                <a:sym typeface="+mn-lt"/>
              </a:rPr>
              <a:t>整体测试</a:t>
            </a:r>
            <a:endParaRPr lang="zh-CN" altLang="en-US" sz="3600" spc="3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3" name="PA_文本框 4"/>
          <p:cNvSpPr txBox="1"/>
          <p:nvPr>
            <p:custDataLst>
              <p:tags r:id="rId3"/>
            </p:custDataLst>
          </p:nvPr>
        </p:nvSpPr>
        <p:spPr>
          <a:xfrm>
            <a:off x="2814206" y="2132916"/>
            <a:ext cx="6557701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pc="600" dirty="0">
                <a:cs typeface="+mn-ea"/>
                <a:sym typeface="+mn-lt"/>
              </a:rPr>
              <a:t>师大益回收</a:t>
            </a:r>
            <a:endParaRPr lang="zh-CN" altLang="en-US" sz="5400" spc="600" dirty="0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186045" y="4441825"/>
            <a:ext cx="52374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cs typeface="+mn-ea"/>
                <a:sym typeface="+mn-lt"/>
              </a:rPr>
              <a:t>成员：刘波、王海宁、李秋墺、雷秦川、</a:t>
            </a:r>
            <a:endParaRPr lang="zh-CN" altLang="en-US" sz="1600" dirty="0">
              <a:cs typeface="+mn-ea"/>
              <a:sym typeface="+mn-lt"/>
            </a:endParaRPr>
          </a:p>
          <a:p>
            <a:pPr algn="ctr"/>
            <a:r>
              <a:rPr lang="zh-CN" altLang="en-US" sz="1600" dirty="0">
                <a:cs typeface="+mn-ea"/>
                <a:sym typeface="+mn-lt"/>
              </a:rPr>
              <a:t>            张国丽、付月媚、郝董景、钱晓如、王点</a:t>
            </a:r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009384" y="3946227"/>
            <a:ext cx="6167755" cy="33718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cs typeface="+mn-ea"/>
                <a:sym typeface="+mn-lt"/>
              </a:rPr>
              <a:t>春霜科技</a:t>
            </a:r>
            <a:endParaRPr lang="zh-CN" altLang="en-US" sz="1600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2" grpId="0"/>
      <p:bldP spid="13" grpId="0"/>
      <p:bldP spid="1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箭头 1"/>
          <p:cNvSpPr/>
          <p:nvPr/>
        </p:nvSpPr>
        <p:spPr>
          <a:xfrm>
            <a:off x="297950" y="341200"/>
            <a:ext cx="729465" cy="41096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1528" y="254295"/>
            <a:ext cx="36267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600" dirty="0">
                <a:cs typeface="+mn-ea"/>
                <a:sym typeface="+mn-lt"/>
              </a:rPr>
              <a:t>回收测试</a:t>
            </a:r>
            <a:endParaRPr lang="zh-CN" altLang="en-US" sz="3200" spc="600" dirty="0">
              <a:cs typeface="+mn-ea"/>
              <a:sym typeface="+mn-lt"/>
            </a:endParaRPr>
          </a:p>
        </p:txBody>
      </p:sp>
      <p:pic>
        <p:nvPicPr>
          <p:cNvPr id="40" name="图片 39" descr="Screenshot_20180621-1510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1600" y="1089025"/>
            <a:ext cx="2632224" cy="4680034"/>
          </a:xfrm>
          <a:prstGeom prst="rect">
            <a:avLst/>
          </a:prstGeom>
        </p:spPr>
      </p:pic>
      <p:pic>
        <p:nvPicPr>
          <p:cNvPr id="41" name="图片 40" descr="Screenshot_20180621-1510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080" y="1089025"/>
            <a:ext cx="2632224" cy="4680034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6863080" y="6183630"/>
            <a:ext cx="292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如果没有瓶子结果显示正确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箭头 1"/>
          <p:cNvSpPr/>
          <p:nvPr/>
        </p:nvSpPr>
        <p:spPr>
          <a:xfrm>
            <a:off x="297950" y="341200"/>
            <a:ext cx="729465" cy="41096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1528" y="254295"/>
            <a:ext cx="36267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600" dirty="0">
                <a:cs typeface="+mn-ea"/>
                <a:sym typeface="+mn-lt"/>
              </a:rPr>
              <a:t>回收测试</a:t>
            </a:r>
            <a:endParaRPr lang="zh-CN" altLang="en-US" sz="3200" spc="600" dirty="0">
              <a:cs typeface="+mn-ea"/>
              <a:sym typeface="+mn-lt"/>
            </a:endParaRPr>
          </a:p>
        </p:txBody>
      </p:sp>
      <p:pic>
        <p:nvPicPr>
          <p:cNvPr id="4" name="图片 3" descr="Screenshot_20180621-1511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2190" y="1097280"/>
            <a:ext cx="2632224" cy="4680034"/>
          </a:xfrm>
          <a:prstGeom prst="rect">
            <a:avLst/>
          </a:prstGeom>
        </p:spPr>
      </p:pic>
      <p:pic>
        <p:nvPicPr>
          <p:cNvPr id="5" name="图片 4" descr="Screenshot_20180621-1511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130" y="1097280"/>
            <a:ext cx="2632224" cy="468003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993130" y="6131560"/>
            <a:ext cx="2697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如果放入多种类型瓶子结</a:t>
            </a:r>
            <a:endParaRPr lang="zh-CN" altLang="en-US"/>
          </a:p>
          <a:p>
            <a:r>
              <a:rPr lang="zh-CN" altLang="en-US"/>
              <a:t>果显示正确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箭头 1"/>
          <p:cNvSpPr/>
          <p:nvPr/>
        </p:nvSpPr>
        <p:spPr>
          <a:xfrm>
            <a:off x="297950" y="341200"/>
            <a:ext cx="729465" cy="41096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1528" y="254295"/>
            <a:ext cx="36267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600" dirty="0">
                <a:cs typeface="+mn-ea"/>
                <a:sym typeface="+mn-lt"/>
              </a:rPr>
              <a:t>回收测试</a:t>
            </a:r>
            <a:endParaRPr lang="zh-CN" altLang="en-US" sz="3200" spc="600" dirty="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489700" y="6114415"/>
            <a:ext cx="2926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如果放入与垃圾桶回收类型</a:t>
            </a:r>
            <a:endParaRPr lang="zh-CN" altLang="en-US"/>
          </a:p>
          <a:p>
            <a:r>
              <a:rPr lang="zh-CN" altLang="en-US"/>
              <a:t>不符的瓶子结果显示正确</a:t>
            </a:r>
            <a:endParaRPr lang="zh-CN" altLang="en-US"/>
          </a:p>
        </p:txBody>
      </p:sp>
      <p:pic>
        <p:nvPicPr>
          <p:cNvPr id="7" name="图片 6" descr="Screenshot_20180621-1512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2710" y="1089025"/>
            <a:ext cx="2632224" cy="4680034"/>
          </a:xfrm>
          <a:prstGeom prst="rect">
            <a:avLst/>
          </a:prstGeom>
        </p:spPr>
      </p:pic>
      <p:pic>
        <p:nvPicPr>
          <p:cNvPr id="8" name="图片 7" descr="Screenshot_20180621-1512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700" y="1155700"/>
            <a:ext cx="2632224" cy="4680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箭头 1"/>
          <p:cNvSpPr/>
          <p:nvPr/>
        </p:nvSpPr>
        <p:spPr>
          <a:xfrm>
            <a:off x="297950" y="341200"/>
            <a:ext cx="729465" cy="41096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1528" y="254295"/>
            <a:ext cx="36267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600" dirty="0">
                <a:cs typeface="+mn-ea"/>
                <a:sym typeface="+mn-lt"/>
              </a:rPr>
              <a:t>回收测试</a:t>
            </a:r>
            <a:endParaRPr lang="zh-CN" altLang="en-US" sz="3200" spc="600" dirty="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68415" y="6071870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反馈信息提交正确</a:t>
            </a:r>
            <a:endParaRPr lang="zh-CN" altLang="en-US"/>
          </a:p>
        </p:txBody>
      </p:sp>
      <p:pic>
        <p:nvPicPr>
          <p:cNvPr id="4" name="图片 3" descr="Screenshot_20180621-1526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6285" y="1148080"/>
            <a:ext cx="2632224" cy="4680034"/>
          </a:xfrm>
          <a:prstGeom prst="rect">
            <a:avLst/>
          </a:prstGeom>
        </p:spPr>
      </p:pic>
      <p:pic>
        <p:nvPicPr>
          <p:cNvPr id="5" name="图片 4" descr="Screenshot_20180621-1526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415" y="1148080"/>
            <a:ext cx="2632224" cy="4680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箭头 1"/>
          <p:cNvSpPr/>
          <p:nvPr/>
        </p:nvSpPr>
        <p:spPr>
          <a:xfrm>
            <a:off x="297950" y="341200"/>
            <a:ext cx="729465" cy="41096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1528" y="254295"/>
            <a:ext cx="36267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600" dirty="0">
                <a:cs typeface="+mn-ea"/>
                <a:sym typeface="+mn-lt"/>
              </a:rPr>
              <a:t>回收测试</a:t>
            </a:r>
            <a:endParaRPr lang="zh-CN" altLang="en-US" sz="3200" spc="600" dirty="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05505" y="6018530"/>
            <a:ext cx="2697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瓶子类型与垃圾桶回收类</a:t>
            </a:r>
            <a:endParaRPr lang="zh-CN" altLang="en-US"/>
          </a:p>
          <a:p>
            <a:r>
              <a:rPr lang="zh-CN" altLang="en-US"/>
              <a:t>型一致时结果显示正确</a:t>
            </a:r>
            <a:endParaRPr lang="zh-CN" altLang="en-US"/>
          </a:p>
        </p:txBody>
      </p:sp>
      <p:pic>
        <p:nvPicPr>
          <p:cNvPr id="4" name="图片 3" descr="Screenshot_20180621-1512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195" y="1089025"/>
            <a:ext cx="2632224" cy="4680034"/>
          </a:xfrm>
          <a:prstGeom prst="rect">
            <a:avLst/>
          </a:prstGeom>
        </p:spPr>
      </p:pic>
      <p:pic>
        <p:nvPicPr>
          <p:cNvPr id="5" name="图片 4" descr="Screenshot_20180621-1512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505" y="1089025"/>
            <a:ext cx="2632224" cy="4680034"/>
          </a:xfrm>
          <a:prstGeom prst="rect">
            <a:avLst/>
          </a:prstGeom>
        </p:spPr>
      </p:pic>
      <p:pic>
        <p:nvPicPr>
          <p:cNvPr id="9" name="图片 8" descr="Screenshot_20180621-1512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910" y="1089025"/>
            <a:ext cx="2632224" cy="4680034"/>
          </a:xfrm>
          <a:prstGeom prst="rect">
            <a:avLst/>
          </a:prstGeom>
        </p:spPr>
      </p:pic>
      <p:pic>
        <p:nvPicPr>
          <p:cNvPr id="10" name="图片 9" descr="Screenshot_20180621-1513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6715" y="1089025"/>
            <a:ext cx="2632224" cy="468003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391910" y="6018530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历史记录更新正确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9276715" y="6018530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个人信息更新正确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箭头 1"/>
          <p:cNvSpPr/>
          <p:nvPr/>
        </p:nvSpPr>
        <p:spPr>
          <a:xfrm>
            <a:off x="297950" y="341200"/>
            <a:ext cx="729465" cy="41096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1528" y="254295"/>
            <a:ext cx="36267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600" dirty="0">
                <a:cs typeface="+mn-ea"/>
                <a:sym typeface="+mn-lt"/>
              </a:rPr>
              <a:t>登录测试</a:t>
            </a:r>
            <a:endParaRPr lang="zh-CN" altLang="en-US" sz="3200" spc="600" dirty="0">
              <a:cs typeface="+mn-ea"/>
              <a:sym typeface="+mn-lt"/>
            </a:endParaRPr>
          </a:p>
        </p:txBody>
      </p:sp>
      <p:sp>
        <p:nvSpPr>
          <p:cNvPr id="25" name="íṡľíḍè-Rectangle 26"/>
          <p:cNvSpPr/>
          <p:nvPr/>
        </p:nvSpPr>
        <p:spPr>
          <a:xfrm>
            <a:off x="4013200" y="1497965"/>
            <a:ext cx="2522220" cy="671830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p>
            <a:pPr lvl="0" algn="ctr" defTabSz="913765">
              <a:spcBef>
                <a:spcPct val="0"/>
              </a:spcBef>
              <a:defRPr/>
            </a:pPr>
            <a:r>
              <a:rPr lang="zh-CN" altLang="en-US" sz="2800" b="1" dirty="0">
                <a:solidFill>
                  <a:schemeClr val="accent4"/>
                </a:solidFill>
              </a:rPr>
              <a:t>结论</a:t>
            </a:r>
            <a:endParaRPr lang="zh-CN" altLang="en-US" sz="2000" b="1" dirty="0">
              <a:solidFill>
                <a:schemeClr val="accent4"/>
              </a:solidFill>
            </a:endParaRPr>
          </a:p>
          <a:p>
            <a:pPr lvl="0" algn="ctr" defTabSz="913765">
              <a:spcBef>
                <a:spcPct val="0"/>
              </a:spcBef>
              <a:defRPr/>
            </a:pPr>
            <a:endParaRPr lang="zh-CN" altLang="en-US" sz="2000" b="1" dirty="0">
              <a:solidFill>
                <a:schemeClr val="accent4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04335" y="2305685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回收模块可以正常使用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489753"/>
            <a:ext cx="12192000" cy="3908202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1672783"/>
            <a:ext cx="12192000" cy="351376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rgbClr val="B1B3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MH_Title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957320" y="3453302"/>
            <a:ext cx="4277360" cy="1740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</a:bodyPr>
          <a:lstStyle>
            <a:defPPr>
              <a:defRPr lang="zh-CN"/>
            </a:defPPr>
            <a:lvl1pPr>
              <a:defRPr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每次用户回收成功历史记录进行更新。</a:t>
            </a:r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用户排名根据用户捐赠积分而更新。</a:t>
            </a:r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917949" y="2096461"/>
            <a:ext cx="6153150" cy="1016000"/>
            <a:chOff x="3917949" y="2096461"/>
            <a:chExt cx="6153150" cy="1016000"/>
          </a:xfrm>
        </p:grpSpPr>
        <p:sp>
          <p:nvSpPr>
            <p:cNvPr id="10" name="MH_Title"/>
            <p:cNvSpPr/>
            <p:nvPr>
              <p:custDataLst>
                <p:tags r:id="rId3"/>
              </p:custDataLst>
            </p:nvPr>
          </p:nvSpPr>
          <p:spPr>
            <a:xfrm>
              <a:off x="3917949" y="2096461"/>
              <a:ext cx="6153150" cy="1016000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4000" spc="600" dirty="0" smtClean="0">
                  <a:solidFill>
                    <a:schemeClr val="tx1"/>
                  </a:solidFill>
                  <a:cs typeface="+mn-ea"/>
                  <a:sym typeface="+mn-lt"/>
                </a:rPr>
                <a:t> 记录模块</a:t>
              </a:r>
              <a:endParaRPr lang="zh-CN" altLang="en-US" sz="4000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8" name="MH_Others_1"/>
            <p:cNvSpPr/>
            <p:nvPr>
              <p:custDataLst>
                <p:tags r:id="rId4"/>
              </p:custDataLst>
            </p:nvPr>
          </p:nvSpPr>
          <p:spPr>
            <a:xfrm>
              <a:off x="3917949" y="2132082"/>
              <a:ext cx="944690" cy="944690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bldLvl="0" animBg="1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箭头 1"/>
          <p:cNvSpPr/>
          <p:nvPr/>
        </p:nvSpPr>
        <p:spPr>
          <a:xfrm>
            <a:off x="297950" y="341200"/>
            <a:ext cx="729465" cy="41096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1528" y="254295"/>
            <a:ext cx="36267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600" dirty="0">
                <a:cs typeface="+mn-ea"/>
                <a:sym typeface="+mn-lt"/>
              </a:rPr>
              <a:t>记录模块</a:t>
            </a:r>
            <a:endParaRPr lang="zh-CN" altLang="en-US" sz="3200" spc="600" dirty="0">
              <a:cs typeface="+mn-ea"/>
              <a:sym typeface="+mn-lt"/>
            </a:endParaRPr>
          </a:p>
        </p:txBody>
      </p:sp>
      <p:pic>
        <p:nvPicPr>
          <p:cNvPr id="31" name="图片 30" descr="Screenshot_20180621-1541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30575" y="838835"/>
            <a:ext cx="2429745" cy="4320032"/>
          </a:xfrm>
          <a:prstGeom prst="rect">
            <a:avLst/>
          </a:prstGeom>
        </p:spPr>
      </p:pic>
      <p:pic>
        <p:nvPicPr>
          <p:cNvPr id="32" name="图片 31" descr="Screenshot_20180621-1531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950" y="838835"/>
            <a:ext cx="2429745" cy="4320032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3675380" y="581787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回收前记录</a:t>
            </a:r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6838950" y="5817870"/>
            <a:ext cx="224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回收后记录更新正确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箭头 1"/>
          <p:cNvSpPr/>
          <p:nvPr/>
        </p:nvSpPr>
        <p:spPr>
          <a:xfrm>
            <a:off x="297950" y="341200"/>
            <a:ext cx="729465" cy="41096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1528" y="254295"/>
            <a:ext cx="36267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600" dirty="0">
                <a:cs typeface="+mn-ea"/>
                <a:sym typeface="+mn-lt"/>
              </a:rPr>
              <a:t>记录模块</a:t>
            </a:r>
            <a:endParaRPr lang="zh-CN" altLang="en-US" sz="3200" spc="600" dirty="0">
              <a:cs typeface="+mn-ea"/>
              <a:sym typeface="+mn-lt"/>
            </a:endParaRPr>
          </a:p>
        </p:txBody>
      </p:sp>
      <p:pic>
        <p:nvPicPr>
          <p:cNvPr id="33" name="图片 32" descr="Screenshot_20180621-1544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0105" y="1089025"/>
            <a:ext cx="2632224" cy="4680034"/>
          </a:xfrm>
          <a:prstGeom prst="rect">
            <a:avLst/>
          </a:prstGeom>
        </p:spPr>
      </p:pic>
      <p:pic>
        <p:nvPicPr>
          <p:cNvPr id="34" name="图片 33" descr="Screenshot_20180621-1544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6175" y="1089025"/>
            <a:ext cx="2632224" cy="4680034"/>
          </a:xfrm>
          <a:prstGeom prst="rect">
            <a:avLst/>
          </a:prstGeom>
        </p:spPr>
      </p:pic>
      <p:pic>
        <p:nvPicPr>
          <p:cNvPr id="35" name="图片 34" descr="Screenshot_20180621-1544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660" y="1089025"/>
            <a:ext cx="2632224" cy="4680034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2500630" y="612394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捐赠前</a:t>
            </a:r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5534660" y="612394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捐赠测试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8766175" y="6123940"/>
            <a:ext cx="224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捐赠后排名更新正确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箭头 1"/>
          <p:cNvSpPr/>
          <p:nvPr/>
        </p:nvSpPr>
        <p:spPr>
          <a:xfrm>
            <a:off x="297950" y="341200"/>
            <a:ext cx="729465" cy="41096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1528" y="254295"/>
            <a:ext cx="36267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600" dirty="0">
                <a:cs typeface="+mn-ea"/>
                <a:sym typeface="+mn-lt"/>
              </a:rPr>
              <a:t>登录测试</a:t>
            </a:r>
            <a:endParaRPr lang="zh-CN" altLang="en-US" sz="3200" spc="600" dirty="0">
              <a:cs typeface="+mn-ea"/>
              <a:sym typeface="+mn-lt"/>
            </a:endParaRPr>
          </a:p>
        </p:txBody>
      </p:sp>
      <p:sp>
        <p:nvSpPr>
          <p:cNvPr id="25" name="íṡľíḍè-Rectangle 26"/>
          <p:cNvSpPr/>
          <p:nvPr/>
        </p:nvSpPr>
        <p:spPr>
          <a:xfrm>
            <a:off x="4013200" y="1497965"/>
            <a:ext cx="2522220" cy="671830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p>
            <a:pPr lvl="0" algn="ctr" defTabSz="913765">
              <a:spcBef>
                <a:spcPct val="0"/>
              </a:spcBef>
              <a:defRPr/>
            </a:pPr>
            <a:r>
              <a:rPr lang="zh-CN" altLang="en-US" sz="2800" b="1" dirty="0">
                <a:solidFill>
                  <a:schemeClr val="accent4"/>
                </a:solidFill>
              </a:rPr>
              <a:t>结论</a:t>
            </a:r>
            <a:endParaRPr lang="zh-CN" altLang="en-US" sz="2000" b="1" dirty="0">
              <a:solidFill>
                <a:schemeClr val="accent4"/>
              </a:solidFill>
            </a:endParaRPr>
          </a:p>
          <a:p>
            <a:pPr lvl="0" algn="ctr" defTabSz="913765">
              <a:spcBef>
                <a:spcPct val="0"/>
              </a:spcBef>
              <a:defRPr/>
            </a:pPr>
            <a:endParaRPr lang="zh-CN" altLang="en-US" sz="2000" b="1" dirty="0">
              <a:solidFill>
                <a:schemeClr val="accent4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04335" y="2305685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记录模块可以正常使用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145314" y="1162923"/>
            <a:ext cx="6183086" cy="4531704"/>
            <a:chOff x="5399314" y="1916338"/>
            <a:chExt cx="4140001" cy="3034287"/>
          </a:xfrm>
        </p:grpSpPr>
        <p:sp>
          <p:nvSpPr>
            <p:cNvPr id="3" name="MH_Entry_1">
              <a:hlinkClick r:id="rId1" action="ppaction://hlinksldjump"/>
            </p:cNvPr>
            <p:cNvSpPr/>
            <p:nvPr>
              <p:custDataLst>
                <p:tags r:id="rId2"/>
              </p:custDataLst>
            </p:nvPr>
          </p:nvSpPr>
          <p:spPr>
            <a:xfrm>
              <a:off x="5399314" y="1916338"/>
              <a:ext cx="4140001" cy="460638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76000" tIns="0" rIns="0" bIns="36000" rtlCol="0" anchor="ctr">
              <a:norm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3200" spc="600" dirty="0" smtClean="0">
                  <a:solidFill>
                    <a:schemeClr val="tx1"/>
                  </a:solidFill>
                  <a:cs typeface="+mn-ea"/>
                  <a:sym typeface="+mn-lt"/>
                </a:rPr>
                <a:t>   登录测试</a:t>
              </a:r>
              <a:endParaRPr lang="zh-CN" altLang="en-US" sz="3200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" name="MH_Number_1">
              <a:hlinkClick r:id="rId1" action="ppaction://hlinksldjump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5399314" y="1945528"/>
              <a:ext cx="397934" cy="397934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r>
                <a:rPr lang="en-US" altLang="zh-CN" dirty="0">
                  <a:solidFill>
                    <a:srgbClr val="FFFFFF"/>
                  </a:solidFill>
                  <a:cs typeface="+mn-ea"/>
                  <a:sym typeface="+mn-lt"/>
                </a:rPr>
                <a:t>1</a:t>
              </a:r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" name="MH_Entry_2">
              <a:hlinkClick r:id="rId4" action="ppaction://hlinksldjump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5399314" y="2774221"/>
              <a:ext cx="4140001" cy="460638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76000" tIns="0" rIns="0" bIns="36000" rtlCol="0" anchor="ctr">
              <a:norm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3200" spc="600" dirty="0" smtClean="0">
                  <a:solidFill>
                    <a:schemeClr val="tx1"/>
                  </a:solidFill>
                  <a:cs typeface="+mn-ea"/>
                  <a:sym typeface="+mn-lt"/>
                </a:rPr>
                <a:t>   回收测试</a:t>
              </a:r>
              <a:endParaRPr lang="zh-CN" altLang="en-US" sz="3200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6" name="MH_Number_2">
              <a:hlinkClick r:id="rId4" action="ppaction://hlinksldjump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5399314" y="2803411"/>
              <a:ext cx="397934" cy="397934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r>
                <a:rPr lang="en-US" altLang="zh-CN">
                  <a:solidFill>
                    <a:srgbClr val="FFFFFF"/>
                  </a:solidFill>
                  <a:cs typeface="+mn-ea"/>
                  <a:sym typeface="+mn-lt"/>
                </a:rPr>
                <a:t>2</a:t>
              </a:r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7" name="MH_Entry_3">
              <a:hlinkClick r:id="rId7" action="ppaction://hlinksldjump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5399314" y="3632104"/>
              <a:ext cx="4140001" cy="460638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76000" tIns="0" rIns="0" bIns="36000" rtlCol="0" anchor="ctr">
              <a:norm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3200" spc="600" dirty="0" smtClean="0">
                  <a:solidFill>
                    <a:schemeClr val="tx1"/>
                  </a:solidFill>
                  <a:cs typeface="+mn-ea"/>
                  <a:sym typeface="+mn-lt"/>
                </a:rPr>
                <a:t>   记录测试</a:t>
              </a:r>
              <a:endParaRPr lang="zh-CN" altLang="en-US" sz="3200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8" name="MH_Number_3">
              <a:hlinkClick r:id="rId7" action="ppaction://hlinksldjump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5399314" y="3661294"/>
              <a:ext cx="397934" cy="397934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r>
                <a:rPr lang="en-US" altLang="zh-CN">
                  <a:solidFill>
                    <a:srgbClr val="FFFFFF"/>
                  </a:solidFill>
                  <a:cs typeface="+mn-ea"/>
                  <a:sym typeface="+mn-lt"/>
                </a:rPr>
                <a:t>3</a:t>
              </a:r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9" name="MH_Entry_4">
              <a:hlinkClick r:id="rId10" action="ppaction://hlinksldjump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5399314" y="4489987"/>
              <a:ext cx="4140001" cy="460638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76000" tIns="0" rIns="0" bIns="36000" rtlCol="0" anchor="ctr">
              <a:norm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3200" spc="600" dirty="0" smtClean="0">
                  <a:solidFill>
                    <a:schemeClr val="tx1"/>
                  </a:solidFill>
                  <a:cs typeface="+mn-ea"/>
                  <a:sym typeface="+mn-lt"/>
                </a:rPr>
                <a:t>   个人信息测试</a:t>
              </a:r>
              <a:endParaRPr lang="zh-CN" altLang="en-US" sz="3200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0" name="MH_Number_4">
              <a:hlinkClick r:id="rId10" action="ppaction://hlinksldjump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5399314" y="4519177"/>
              <a:ext cx="397934" cy="397934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r>
                <a:rPr lang="en-US" altLang="zh-CN">
                  <a:solidFill>
                    <a:srgbClr val="FFFFFF"/>
                  </a:solidFill>
                  <a:cs typeface="+mn-ea"/>
                  <a:sym typeface="+mn-lt"/>
                </a:rPr>
                <a:t>4</a:t>
              </a:r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" name="PA_MH_Others_1"/>
          <p:cNvSpPr txBox="1"/>
          <p:nvPr>
            <p:custDataLst>
              <p:tags r:id="rId13"/>
            </p:custDataLst>
          </p:nvPr>
        </p:nvSpPr>
        <p:spPr>
          <a:xfrm>
            <a:off x="1636805" y="2057400"/>
            <a:ext cx="1435100" cy="27559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zh-CN" altLang="en-US" sz="660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测试项目</a:t>
            </a:r>
            <a:endParaRPr lang="zh-CN" altLang="en-US" sz="6600">
              <a:solidFill>
                <a:schemeClr val="accent1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489753"/>
            <a:ext cx="12192000" cy="3908202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1672783"/>
            <a:ext cx="12192000" cy="351376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rgbClr val="B1B3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MH_Title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957320" y="3453302"/>
            <a:ext cx="4277360" cy="1740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</a:bodyPr>
          <a:lstStyle>
            <a:defPPr>
              <a:defRPr lang="zh-CN"/>
            </a:defPPr>
            <a:lvl1pPr>
              <a:defRPr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个人模块正确显示个人信息，公益积分、团学积分、捐赠积分根据用户的操作进行相应的更新。</a:t>
            </a:r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917949" y="2096461"/>
            <a:ext cx="6153150" cy="1016000"/>
            <a:chOff x="3917949" y="2096461"/>
            <a:chExt cx="6153150" cy="1016000"/>
          </a:xfrm>
        </p:grpSpPr>
        <p:sp>
          <p:nvSpPr>
            <p:cNvPr id="10" name="MH_Title"/>
            <p:cNvSpPr/>
            <p:nvPr>
              <p:custDataLst>
                <p:tags r:id="rId3"/>
              </p:custDataLst>
            </p:nvPr>
          </p:nvSpPr>
          <p:spPr>
            <a:xfrm>
              <a:off x="3917949" y="2096461"/>
              <a:ext cx="6153150" cy="1016000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en-US" altLang="zh-CN" sz="4000" spc="600" dirty="0" smtClean="0">
                  <a:solidFill>
                    <a:schemeClr val="tx1"/>
                  </a:solidFill>
                  <a:cs typeface="+mn-ea"/>
                  <a:sym typeface="+mn-lt"/>
                </a:rPr>
                <a:t> </a:t>
              </a:r>
              <a:r>
                <a:rPr lang="zh-CN" altLang="en-US" sz="4000" spc="600" dirty="0" smtClean="0">
                  <a:solidFill>
                    <a:schemeClr val="tx1"/>
                  </a:solidFill>
                  <a:ea typeface="宋体" panose="02010600030101010101" pitchFamily="2" charset="-122"/>
                  <a:cs typeface="+mn-ea"/>
                  <a:sym typeface="+mn-lt"/>
                </a:rPr>
                <a:t>个人</a:t>
              </a:r>
              <a:r>
                <a:rPr lang="zh-CN" altLang="en-US" sz="4000" spc="600" dirty="0" smtClean="0">
                  <a:solidFill>
                    <a:schemeClr val="tx1"/>
                  </a:solidFill>
                  <a:cs typeface="+mn-ea"/>
                  <a:sym typeface="+mn-lt"/>
                </a:rPr>
                <a:t>模块</a:t>
              </a:r>
              <a:endParaRPr lang="zh-CN" altLang="en-US" sz="4000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8" name="MH_Others_1"/>
            <p:cNvSpPr/>
            <p:nvPr>
              <p:custDataLst>
                <p:tags r:id="rId4"/>
              </p:custDataLst>
            </p:nvPr>
          </p:nvSpPr>
          <p:spPr>
            <a:xfrm>
              <a:off x="3917949" y="2132082"/>
              <a:ext cx="944690" cy="944690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9" grpId="0" bldLvl="0" animBg="1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箭头 1"/>
          <p:cNvSpPr/>
          <p:nvPr/>
        </p:nvSpPr>
        <p:spPr>
          <a:xfrm>
            <a:off x="297950" y="341200"/>
            <a:ext cx="729465" cy="41096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1528" y="254295"/>
            <a:ext cx="36267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600" dirty="0">
                <a:cs typeface="+mn-ea"/>
                <a:sym typeface="+mn-lt"/>
              </a:rPr>
              <a:t>个人模块</a:t>
            </a:r>
            <a:endParaRPr lang="zh-CN" altLang="en-US" sz="3200" spc="600" dirty="0">
              <a:cs typeface="+mn-ea"/>
              <a:sym typeface="+mn-lt"/>
            </a:endParaRPr>
          </a:p>
        </p:txBody>
      </p:sp>
      <p:pic>
        <p:nvPicPr>
          <p:cNvPr id="24" name="图片 23" descr="Screenshot_20180621-1551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3300" y="922655"/>
            <a:ext cx="2632224" cy="4680034"/>
          </a:xfrm>
          <a:prstGeom prst="rect">
            <a:avLst/>
          </a:prstGeom>
        </p:spPr>
      </p:pic>
      <p:pic>
        <p:nvPicPr>
          <p:cNvPr id="25" name="图片 24" descr="Screenshot_20180621-1551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750" y="922655"/>
            <a:ext cx="2632224" cy="4680034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2531745" y="600138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回收塑料瓶前</a:t>
            </a:r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635750" y="6001385"/>
            <a:ext cx="292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回收塑料瓶后结果更新正确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箭头 1"/>
          <p:cNvSpPr/>
          <p:nvPr/>
        </p:nvSpPr>
        <p:spPr>
          <a:xfrm>
            <a:off x="297950" y="341200"/>
            <a:ext cx="729465" cy="41096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1528" y="254295"/>
            <a:ext cx="36267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600" dirty="0">
                <a:cs typeface="+mn-ea"/>
                <a:sym typeface="+mn-lt"/>
              </a:rPr>
              <a:t>个人模块</a:t>
            </a:r>
            <a:endParaRPr lang="zh-CN" altLang="en-US" sz="3200" spc="600" dirty="0"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335020" y="5735320"/>
            <a:ext cx="2468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捐赠额度大于公益积分</a:t>
            </a:r>
            <a:endParaRPr lang="zh-CN" altLang="en-US"/>
          </a:p>
          <a:p>
            <a:r>
              <a:rPr lang="zh-CN" altLang="en-US"/>
              <a:t>提示正确</a:t>
            </a:r>
            <a:endParaRPr lang="en-US" altLang="zh-CN"/>
          </a:p>
        </p:txBody>
      </p:sp>
      <p:pic>
        <p:nvPicPr>
          <p:cNvPr id="4" name="图片 3" descr="Screenshot_20180621-1551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35020" y="751840"/>
            <a:ext cx="2632224" cy="4680034"/>
          </a:xfrm>
          <a:prstGeom prst="rect">
            <a:avLst/>
          </a:prstGeom>
        </p:spPr>
      </p:pic>
      <p:pic>
        <p:nvPicPr>
          <p:cNvPr id="5" name="图片 4" descr="Screenshot_20180621-1552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775" y="751840"/>
            <a:ext cx="2632224" cy="468003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581775" y="5735320"/>
            <a:ext cx="2583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捐赠额度为</a:t>
            </a:r>
            <a:r>
              <a:rPr lang="en-US" altLang="zh-CN"/>
              <a:t>0</a:t>
            </a:r>
            <a:r>
              <a:rPr lang="zh-CN" altLang="en-US">
                <a:ea typeface="宋体" panose="02010600030101010101" pitchFamily="2" charset="-122"/>
              </a:rPr>
              <a:t>时提示正确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箭头 1"/>
          <p:cNvSpPr/>
          <p:nvPr/>
        </p:nvSpPr>
        <p:spPr>
          <a:xfrm>
            <a:off x="297950" y="341200"/>
            <a:ext cx="729465" cy="41096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1528" y="254295"/>
            <a:ext cx="36267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600" dirty="0">
                <a:cs typeface="+mn-ea"/>
                <a:sym typeface="+mn-lt"/>
              </a:rPr>
              <a:t>个人模块</a:t>
            </a:r>
            <a:endParaRPr lang="zh-CN" altLang="en-US" sz="3200" spc="600" dirty="0"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240530" y="5735320"/>
            <a:ext cx="224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捐赠成功时提示正确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7672705" y="5735320"/>
            <a:ext cx="2697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ea typeface="宋体" panose="02010600030101010101" pitchFamily="2" charset="-122"/>
              </a:rPr>
              <a:t>公益积分和捐赠积分更新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正确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6" name="图片 5" descr="Screenshot_20180621-1551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7430" y="751840"/>
            <a:ext cx="2632224" cy="4680034"/>
          </a:xfrm>
          <a:prstGeom prst="rect">
            <a:avLst/>
          </a:prstGeom>
        </p:spPr>
      </p:pic>
      <p:pic>
        <p:nvPicPr>
          <p:cNvPr id="8" name="图片 7" descr="Screenshot_20180621-1552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530" y="751840"/>
            <a:ext cx="2632224" cy="4680034"/>
          </a:xfrm>
          <a:prstGeom prst="rect">
            <a:avLst/>
          </a:prstGeom>
        </p:spPr>
      </p:pic>
      <p:pic>
        <p:nvPicPr>
          <p:cNvPr id="9" name="图片 8" descr="Screenshot_20180621-1552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705" y="751840"/>
            <a:ext cx="2632224" cy="4680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箭头 1"/>
          <p:cNvSpPr/>
          <p:nvPr/>
        </p:nvSpPr>
        <p:spPr>
          <a:xfrm>
            <a:off x="297950" y="341200"/>
            <a:ext cx="729465" cy="41096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1528" y="254295"/>
            <a:ext cx="36267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600" dirty="0">
                <a:cs typeface="+mn-ea"/>
                <a:sym typeface="+mn-lt"/>
              </a:rPr>
              <a:t>登录测试</a:t>
            </a:r>
            <a:endParaRPr lang="zh-CN" altLang="en-US" sz="3200" spc="600" dirty="0">
              <a:cs typeface="+mn-ea"/>
              <a:sym typeface="+mn-lt"/>
            </a:endParaRPr>
          </a:p>
        </p:txBody>
      </p:sp>
      <p:sp>
        <p:nvSpPr>
          <p:cNvPr id="25" name="íṡľíḍè-Rectangle 26"/>
          <p:cNvSpPr/>
          <p:nvPr/>
        </p:nvSpPr>
        <p:spPr>
          <a:xfrm>
            <a:off x="4013200" y="1497965"/>
            <a:ext cx="2522220" cy="671830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p>
            <a:pPr lvl="0" algn="ctr" defTabSz="913765">
              <a:spcBef>
                <a:spcPct val="0"/>
              </a:spcBef>
              <a:defRPr/>
            </a:pPr>
            <a:r>
              <a:rPr lang="zh-CN" altLang="en-US" sz="2800" b="1" dirty="0">
                <a:solidFill>
                  <a:schemeClr val="accent4"/>
                </a:solidFill>
              </a:rPr>
              <a:t>结论</a:t>
            </a:r>
            <a:endParaRPr lang="zh-CN" altLang="en-US" sz="2000" b="1" dirty="0">
              <a:solidFill>
                <a:schemeClr val="accent4"/>
              </a:solidFill>
            </a:endParaRPr>
          </a:p>
          <a:p>
            <a:pPr lvl="0" algn="ctr" defTabSz="913765">
              <a:spcBef>
                <a:spcPct val="0"/>
              </a:spcBef>
              <a:defRPr/>
            </a:pPr>
            <a:endParaRPr lang="zh-CN" altLang="en-US" sz="2000" b="1" dirty="0">
              <a:solidFill>
                <a:schemeClr val="accent4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04335" y="2305685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个人模块可以正常使用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489753"/>
            <a:ext cx="12192000" cy="3908202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1674688"/>
            <a:ext cx="12192000" cy="351376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rgbClr val="B1B3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MH_Title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957320" y="3453302"/>
            <a:ext cx="4277360" cy="1740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</a:bodyPr>
          <a:lstStyle>
            <a:defPPr>
              <a:defRPr lang="zh-CN"/>
            </a:defPPr>
            <a:lvl1pPr>
              <a:defRPr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目标用户为师大学生，学生学号和密码由管理员添加。学生首次使用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App</a:t>
            </a:r>
            <a:r>
              <a:rPr lang="zh-CN" altLang="en-US" sz="1600" dirty="0">
                <a:latin typeface="+mn-lt"/>
                <a:ea typeface="宋体" panose="02010600030101010101" pitchFamily="2" charset="-122"/>
                <a:cs typeface="+mn-ea"/>
                <a:sym typeface="+mn-lt"/>
              </a:rPr>
              <a:t>会自动绑定学生微信号和学号，以后就可已免登录使用。</a:t>
            </a:r>
            <a:endParaRPr lang="zh-CN" altLang="en-US" sz="1600" dirty="0">
              <a:latin typeface="+mn-lt"/>
              <a:ea typeface="宋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917949" y="2096461"/>
            <a:ext cx="4356103" cy="1015933"/>
            <a:chOff x="6010522" y="2177416"/>
            <a:chExt cx="5322959" cy="1241424"/>
          </a:xfrm>
        </p:grpSpPr>
        <p:sp>
          <p:nvSpPr>
            <p:cNvPr id="10" name="MH_Title"/>
            <p:cNvSpPr/>
            <p:nvPr>
              <p:custDataLst>
                <p:tags r:id="rId3"/>
              </p:custDataLst>
            </p:nvPr>
          </p:nvSpPr>
          <p:spPr>
            <a:xfrm>
              <a:off x="6010522" y="2177416"/>
              <a:ext cx="5322959" cy="1241424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4000" spc="600" dirty="0" smtClean="0">
                  <a:solidFill>
                    <a:schemeClr val="tx1"/>
                  </a:solidFill>
                  <a:cs typeface="+mn-ea"/>
                  <a:sym typeface="+mn-lt"/>
                </a:rPr>
                <a:t> 登录测试</a:t>
              </a:r>
              <a:endParaRPr lang="zh-CN" altLang="en-US" sz="4000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7" name="MH_Others_1"/>
            <p:cNvSpPr/>
            <p:nvPr>
              <p:custDataLst>
                <p:tags r:id="rId4"/>
              </p:custDataLst>
            </p:nvPr>
          </p:nvSpPr>
          <p:spPr>
            <a:xfrm>
              <a:off x="6010522" y="2220943"/>
              <a:ext cx="1154368" cy="1154368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箭头 1"/>
          <p:cNvSpPr/>
          <p:nvPr/>
        </p:nvSpPr>
        <p:spPr>
          <a:xfrm>
            <a:off x="297950" y="341200"/>
            <a:ext cx="729465" cy="41096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1528" y="254295"/>
            <a:ext cx="36267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600" dirty="0">
                <a:cs typeface="+mn-ea"/>
                <a:sym typeface="+mn-lt"/>
              </a:rPr>
              <a:t>登录测试</a:t>
            </a:r>
            <a:endParaRPr lang="zh-CN" altLang="en-US" sz="3200" spc="600" dirty="0">
              <a:cs typeface="+mn-ea"/>
              <a:sym typeface="+mn-lt"/>
            </a:endParaRPr>
          </a:p>
        </p:txBody>
      </p:sp>
      <p:pic>
        <p:nvPicPr>
          <p:cNvPr id="26" name="图片 25" descr="Screenshot_20180621-1356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1735" y="1089025"/>
            <a:ext cx="2632224" cy="4680034"/>
          </a:xfrm>
          <a:prstGeom prst="rect">
            <a:avLst/>
          </a:prstGeom>
        </p:spPr>
      </p:pic>
      <p:pic>
        <p:nvPicPr>
          <p:cNvPr id="27" name="图片 26" descr="Screenshot_20180621-1356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590" y="1089025"/>
            <a:ext cx="2632224" cy="4680034"/>
          </a:xfrm>
          <a:prstGeom prst="rect">
            <a:avLst/>
          </a:prstGeom>
        </p:spPr>
      </p:pic>
      <p:pic>
        <p:nvPicPr>
          <p:cNvPr id="28" name="图片 27" descr="Screenshot_20180621-1357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1089025"/>
            <a:ext cx="2632224" cy="4680034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1181735" y="6019165"/>
            <a:ext cx="269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未登录时的回收界面正确</a:t>
            </a:r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4593590" y="6019165"/>
            <a:ext cx="269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未登录时的历史界面正确</a:t>
            </a:r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8077200" y="6019165"/>
            <a:ext cx="269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未登录时的个人界面正确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箭头 1"/>
          <p:cNvSpPr/>
          <p:nvPr/>
        </p:nvSpPr>
        <p:spPr>
          <a:xfrm>
            <a:off x="297950" y="341200"/>
            <a:ext cx="729465" cy="41096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1528" y="254295"/>
            <a:ext cx="36267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600" dirty="0">
                <a:cs typeface="+mn-ea"/>
                <a:sym typeface="+mn-lt"/>
              </a:rPr>
              <a:t>登录测试</a:t>
            </a:r>
            <a:endParaRPr lang="zh-CN" altLang="en-US" sz="3200" spc="600" dirty="0">
              <a:cs typeface="+mn-ea"/>
              <a:sym typeface="+mn-lt"/>
            </a:endParaRPr>
          </a:p>
        </p:txBody>
      </p:sp>
      <p:pic>
        <p:nvPicPr>
          <p:cNvPr id="26" name="图片 25" descr="Screenshot_20180621-1356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7040" y="1089025"/>
            <a:ext cx="2632224" cy="4680034"/>
          </a:xfrm>
          <a:prstGeom prst="rect">
            <a:avLst/>
          </a:prstGeom>
        </p:spPr>
      </p:pic>
      <p:pic>
        <p:nvPicPr>
          <p:cNvPr id="27" name="图片 26" descr="Screenshot_20180621-1357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305" y="1089025"/>
            <a:ext cx="2632224" cy="4680034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2987040" y="6025515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跳转信息正常显示正确</a:t>
            </a:r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6377305" y="6025515"/>
            <a:ext cx="224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跳转到登录页面正确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箭头 1"/>
          <p:cNvSpPr/>
          <p:nvPr/>
        </p:nvSpPr>
        <p:spPr>
          <a:xfrm>
            <a:off x="297950" y="341200"/>
            <a:ext cx="729465" cy="41096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1528" y="254295"/>
            <a:ext cx="36267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600" dirty="0">
                <a:cs typeface="+mn-ea"/>
                <a:sym typeface="+mn-lt"/>
              </a:rPr>
              <a:t>登录测试</a:t>
            </a:r>
            <a:endParaRPr lang="zh-CN" altLang="en-US" sz="3200" spc="600" dirty="0"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763520" y="5973445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输入学号错误提示正确</a:t>
            </a:r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6377305" y="5973445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输入密码错误提示正确</a:t>
            </a:r>
            <a:endParaRPr lang="zh-CN" altLang="en-US"/>
          </a:p>
        </p:txBody>
      </p:sp>
      <p:pic>
        <p:nvPicPr>
          <p:cNvPr id="4" name="图片 3" descr="Screenshot_20180621-1441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3520" y="837565"/>
            <a:ext cx="2632224" cy="4680034"/>
          </a:xfrm>
          <a:prstGeom prst="rect">
            <a:avLst/>
          </a:prstGeom>
        </p:spPr>
      </p:pic>
      <p:pic>
        <p:nvPicPr>
          <p:cNvPr id="5" name="图片 4" descr="Screenshot_20180621-1441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305" y="837565"/>
            <a:ext cx="2632224" cy="4680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箭头 1"/>
          <p:cNvSpPr/>
          <p:nvPr/>
        </p:nvSpPr>
        <p:spPr>
          <a:xfrm>
            <a:off x="297950" y="341200"/>
            <a:ext cx="729465" cy="41096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1528" y="254295"/>
            <a:ext cx="36267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600" dirty="0">
                <a:cs typeface="+mn-ea"/>
                <a:sym typeface="+mn-lt"/>
              </a:rPr>
              <a:t>登录测试</a:t>
            </a:r>
            <a:endParaRPr lang="zh-CN" altLang="en-US" sz="3200" spc="600" dirty="0"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181735" y="5973445"/>
            <a:ext cx="269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登录后回收界面显示正确</a:t>
            </a:r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4563110" y="5973445"/>
            <a:ext cx="269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登录后历史记录显示正确</a:t>
            </a:r>
            <a:endParaRPr lang="zh-CN" altLang="en-US"/>
          </a:p>
        </p:txBody>
      </p:sp>
      <p:pic>
        <p:nvPicPr>
          <p:cNvPr id="6" name="图片 5" descr="Screenshot_20180621-1358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1735" y="984885"/>
            <a:ext cx="2632224" cy="4680034"/>
          </a:xfrm>
          <a:prstGeom prst="rect">
            <a:avLst/>
          </a:prstGeom>
        </p:spPr>
      </p:pic>
      <p:pic>
        <p:nvPicPr>
          <p:cNvPr id="7" name="图片 6" descr="Screenshot_20180621-1448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110" y="984885"/>
            <a:ext cx="2632224" cy="4680034"/>
          </a:xfrm>
          <a:prstGeom prst="rect">
            <a:avLst/>
          </a:prstGeom>
        </p:spPr>
      </p:pic>
      <p:pic>
        <p:nvPicPr>
          <p:cNvPr id="8" name="图片 7" descr="Screenshot_20180621-1358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760" y="984885"/>
            <a:ext cx="2632224" cy="468003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858760" y="5973445"/>
            <a:ext cx="269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登录后个人信息显示正确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箭头 1"/>
          <p:cNvSpPr/>
          <p:nvPr/>
        </p:nvSpPr>
        <p:spPr>
          <a:xfrm>
            <a:off x="297950" y="341200"/>
            <a:ext cx="729465" cy="41096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1528" y="254295"/>
            <a:ext cx="36267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600" dirty="0">
                <a:cs typeface="+mn-ea"/>
                <a:sym typeface="+mn-lt"/>
              </a:rPr>
              <a:t>登录测试</a:t>
            </a:r>
            <a:endParaRPr lang="zh-CN" altLang="en-US" sz="3200" spc="600" dirty="0">
              <a:cs typeface="+mn-ea"/>
              <a:sym typeface="+mn-lt"/>
            </a:endParaRPr>
          </a:p>
        </p:txBody>
      </p:sp>
      <p:sp>
        <p:nvSpPr>
          <p:cNvPr id="25" name="íṡľíḍè-Rectangle 26"/>
          <p:cNvSpPr/>
          <p:nvPr/>
        </p:nvSpPr>
        <p:spPr>
          <a:xfrm>
            <a:off x="4013200" y="1497965"/>
            <a:ext cx="2522220" cy="671830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p>
            <a:pPr lvl="0" algn="ctr" defTabSz="913765">
              <a:spcBef>
                <a:spcPct val="0"/>
              </a:spcBef>
              <a:defRPr/>
            </a:pPr>
            <a:r>
              <a:rPr lang="zh-CN" altLang="en-US" sz="2800" b="1" dirty="0">
                <a:solidFill>
                  <a:schemeClr val="accent4"/>
                </a:solidFill>
              </a:rPr>
              <a:t>结论</a:t>
            </a:r>
            <a:endParaRPr lang="zh-CN" altLang="en-US" sz="2000" b="1" dirty="0">
              <a:solidFill>
                <a:schemeClr val="accent4"/>
              </a:solidFill>
            </a:endParaRPr>
          </a:p>
          <a:p>
            <a:pPr lvl="0" algn="ctr" defTabSz="913765">
              <a:spcBef>
                <a:spcPct val="0"/>
              </a:spcBef>
              <a:defRPr/>
            </a:pPr>
            <a:endParaRPr lang="zh-CN" altLang="en-US" sz="2000" b="1" dirty="0">
              <a:solidFill>
                <a:schemeClr val="accent4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04335" y="2305685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登录模块可以正常使用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489753"/>
            <a:ext cx="12192000" cy="3908202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1674688"/>
            <a:ext cx="12192000" cy="351376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rgbClr val="B1B3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MH_Title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957320" y="3453302"/>
            <a:ext cx="4277360" cy="1740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</a:bodyPr>
          <a:lstStyle>
            <a:defPPr>
              <a:defRPr lang="zh-CN"/>
            </a:defPPr>
            <a:lvl1pPr>
              <a:defRPr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+mn-lt"/>
                <a:ea typeface="宋体" panose="02010600030101010101" pitchFamily="2" charset="-122"/>
                <a:cs typeface="+mn-ea"/>
                <a:sym typeface="+mn-lt"/>
              </a:rPr>
              <a:t>不同瓶子分类回收。一种垃圾桶只可回收一种瓶子（塑料瓶、玻璃瓶、易拉罐）。否则提示错误。回收成功后，自动添加公益积分和团学积分，并更新历史记录。</a:t>
            </a:r>
            <a:endParaRPr lang="zh-CN" altLang="en-US" sz="1600" dirty="0">
              <a:latin typeface="+mn-lt"/>
              <a:ea typeface="宋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917949" y="2096461"/>
            <a:ext cx="4356103" cy="1015933"/>
            <a:chOff x="6010522" y="2177416"/>
            <a:chExt cx="5322959" cy="1241424"/>
          </a:xfrm>
        </p:grpSpPr>
        <p:sp>
          <p:nvSpPr>
            <p:cNvPr id="10" name="MH_Title"/>
            <p:cNvSpPr/>
            <p:nvPr>
              <p:custDataLst>
                <p:tags r:id="rId3"/>
              </p:custDataLst>
            </p:nvPr>
          </p:nvSpPr>
          <p:spPr>
            <a:xfrm>
              <a:off x="6010522" y="2177416"/>
              <a:ext cx="5322959" cy="1241424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4000" spc="600" dirty="0" smtClean="0">
                  <a:solidFill>
                    <a:schemeClr val="tx1"/>
                  </a:solidFill>
                  <a:cs typeface="+mn-ea"/>
                  <a:sym typeface="+mn-lt"/>
                </a:rPr>
                <a:t> 回收测试</a:t>
              </a:r>
              <a:endParaRPr lang="zh-CN" altLang="en-US" sz="4000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7" name="MH_Others_1"/>
            <p:cNvSpPr/>
            <p:nvPr>
              <p:custDataLst>
                <p:tags r:id="rId4"/>
              </p:custDataLst>
            </p:nvPr>
          </p:nvSpPr>
          <p:spPr>
            <a:xfrm>
              <a:off x="6010522" y="2220943"/>
              <a:ext cx="1154368" cy="1154368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9" grpId="0" bldLvl="0" animBg="1"/>
      <p:bldP spid="16" grpId="0"/>
    </p:bldLst>
  </p:timing>
</p:sld>
</file>

<file path=ppt/tags/tag1.xml><?xml version="1.0" encoding="utf-8"?>
<p:tagLst xmlns:p="http://schemas.openxmlformats.org/presentationml/2006/main">
  <p:tag name="PA" val="v3.2.0"/>
</p:tagLst>
</file>

<file path=ppt/tags/tag10.xml><?xml version="1.0" encoding="utf-8"?>
<p:tagLst xmlns:p="http://schemas.openxmlformats.org/presentationml/2006/main">
  <p:tag name="MH" val="20170730164240"/>
  <p:tag name="MH_LIBRARY" val="CONTENTS"/>
  <p:tag name="MH_TYPE" val="NUMBER"/>
  <p:tag name="ID" val="553518"/>
  <p:tag name="MH_ORDER" val="4"/>
</p:tagLst>
</file>

<file path=ppt/tags/tag11.xml><?xml version="1.0" encoding="utf-8"?>
<p:tagLst xmlns:p="http://schemas.openxmlformats.org/presentationml/2006/main">
  <p:tag name="MH" val="20170730164240"/>
  <p:tag name="MH_LIBRARY" val="CONTENTS"/>
  <p:tag name="MH_TYPE" val="OTHERS"/>
  <p:tag name="ID" val="553518"/>
  <p:tag name="PA" val="v3.2.0"/>
</p:tagLst>
</file>

<file path=ppt/tags/tag12.xml><?xml version="1.0" encoding="utf-8"?>
<p:tagLst xmlns:p="http://schemas.openxmlformats.org/presentationml/2006/main">
  <p:tag name="MH" val="20170721170040"/>
  <p:tag name="MH_LIBRARY" val="CONTENTS"/>
  <p:tag name="MH_TYPE" val="TITLE"/>
  <p:tag name="ID" val="626775"/>
  <p:tag name="MH_ORDER" val="NUMBER"/>
</p:tagLst>
</file>

<file path=ppt/tags/tag13.xml><?xml version="1.0" encoding="utf-8"?>
<p:tagLst xmlns:p="http://schemas.openxmlformats.org/presentationml/2006/main">
  <p:tag name="MH" val="20170730164240"/>
  <p:tag name="MH_LIBRARY" val="CONTENTS"/>
  <p:tag name="MH_TYPE" val="TITLE"/>
  <p:tag name="ID" val="553518"/>
</p:tagLst>
</file>

<file path=ppt/tags/tag14.xml><?xml version="1.0" encoding="utf-8"?>
<p:tagLst xmlns:p="http://schemas.openxmlformats.org/presentationml/2006/main">
  <p:tag name="MH" val="20170730164240"/>
  <p:tag name="MH_LIBRARY" val="CONTENTS"/>
  <p:tag name="MH_TYPE" val="OTHERS"/>
  <p:tag name="ID" val="553518"/>
</p:tagLst>
</file>

<file path=ppt/tags/tag15.xml><?xml version="1.0" encoding="utf-8"?>
<p:tagLst xmlns:p="http://schemas.openxmlformats.org/presentationml/2006/main">
  <p:tag name="MH" val="20170721170040"/>
  <p:tag name="MH_LIBRARY" val="CONTENTS"/>
  <p:tag name="MH_TYPE" val="TITLE"/>
  <p:tag name="ID" val="626775"/>
  <p:tag name="MH_ORDER" val="NUMBER"/>
</p:tagLst>
</file>

<file path=ppt/tags/tag16.xml><?xml version="1.0" encoding="utf-8"?>
<p:tagLst xmlns:p="http://schemas.openxmlformats.org/presentationml/2006/main">
  <p:tag name="MH" val="20170730164240"/>
  <p:tag name="MH_LIBRARY" val="CONTENTS"/>
  <p:tag name="MH_TYPE" val="TITLE"/>
  <p:tag name="ID" val="553518"/>
</p:tagLst>
</file>

<file path=ppt/tags/tag17.xml><?xml version="1.0" encoding="utf-8"?>
<p:tagLst xmlns:p="http://schemas.openxmlformats.org/presentationml/2006/main">
  <p:tag name="MH" val="20170730164240"/>
  <p:tag name="MH_LIBRARY" val="CONTENTS"/>
  <p:tag name="MH_TYPE" val="OTHERS"/>
  <p:tag name="ID" val="553518"/>
</p:tagLst>
</file>

<file path=ppt/tags/tag18.xml><?xml version="1.0" encoding="utf-8"?>
<p:tagLst xmlns:p="http://schemas.openxmlformats.org/presentationml/2006/main">
  <p:tag name="MH" val="20170721170040"/>
  <p:tag name="MH_LIBRARY" val="CONTENTS"/>
  <p:tag name="MH_TYPE" val="TITLE"/>
  <p:tag name="ID" val="626775"/>
  <p:tag name="MH_ORDER" val="NUMBER"/>
</p:tagLst>
</file>

<file path=ppt/tags/tag19.xml><?xml version="1.0" encoding="utf-8"?>
<p:tagLst xmlns:p="http://schemas.openxmlformats.org/presentationml/2006/main">
  <p:tag name="MH" val="20170730164240"/>
  <p:tag name="MH_LIBRARY" val="CONTENTS"/>
  <p:tag name="MH_TYPE" val="TITLE"/>
  <p:tag name="ID" val="553518"/>
</p:tagLst>
</file>

<file path=ppt/tags/tag2.xml><?xml version="1.0" encoding="utf-8"?>
<p:tagLst xmlns:p="http://schemas.openxmlformats.org/presentationml/2006/main">
  <p:tag name="PA" val="v3.2.0"/>
</p:tagLst>
</file>

<file path=ppt/tags/tag20.xml><?xml version="1.0" encoding="utf-8"?>
<p:tagLst xmlns:p="http://schemas.openxmlformats.org/presentationml/2006/main">
  <p:tag name="MH" val="20170730164240"/>
  <p:tag name="MH_LIBRARY" val="CONTENTS"/>
  <p:tag name="MH_TYPE" val="OTHERS"/>
  <p:tag name="ID" val="553518"/>
</p:tagLst>
</file>

<file path=ppt/tags/tag21.xml><?xml version="1.0" encoding="utf-8"?>
<p:tagLst xmlns:p="http://schemas.openxmlformats.org/presentationml/2006/main">
  <p:tag name="MH" val="20170721170040"/>
  <p:tag name="MH_LIBRARY" val="CONTENTS"/>
  <p:tag name="MH_TYPE" val="TITLE"/>
  <p:tag name="ID" val="626775"/>
  <p:tag name="MH_ORDER" val="NUMBER"/>
</p:tagLst>
</file>

<file path=ppt/tags/tag22.xml><?xml version="1.0" encoding="utf-8"?>
<p:tagLst xmlns:p="http://schemas.openxmlformats.org/presentationml/2006/main">
  <p:tag name="MH" val="20170730164240"/>
  <p:tag name="MH_LIBRARY" val="CONTENTS"/>
  <p:tag name="MH_TYPE" val="TITLE"/>
  <p:tag name="ID" val="553518"/>
</p:tagLst>
</file>

<file path=ppt/tags/tag23.xml><?xml version="1.0" encoding="utf-8"?>
<p:tagLst xmlns:p="http://schemas.openxmlformats.org/presentationml/2006/main">
  <p:tag name="MH" val="20170730164240"/>
  <p:tag name="MH_LIBRARY" val="CONTENTS"/>
  <p:tag name="MH_TYPE" val="OTHERS"/>
  <p:tag name="ID" val="553518"/>
</p:tagLst>
</file>

<file path=ppt/tags/tag3.xml><?xml version="1.0" encoding="utf-8"?>
<p:tagLst xmlns:p="http://schemas.openxmlformats.org/presentationml/2006/main">
  <p:tag name="MH" val="20170730164240"/>
  <p:tag name="MH_LIBRARY" val="CONTENTS"/>
  <p:tag name="MH_TYPE" val="ENTRY"/>
  <p:tag name="ID" val="553518"/>
  <p:tag name="MH_ORDER" val="1"/>
</p:tagLst>
</file>

<file path=ppt/tags/tag4.xml><?xml version="1.0" encoding="utf-8"?>
<p:tagLst xmlns:p="http://schemas.openxmlformats.org/presentationml/2006/main">
  <p:tag name="MH" val="20170730164240"/>
  <p:tag name="MH_LIBRARY" val="CONTENTS"/>
  <p:tag name="MH_TYPE" val="NUMBER"/>
  <p:tag name="ID" val="553518"/>
  <p:tag name="MH_ORDER" val="1"/>
</p:tagLst>
</file>

<file path=ppt/tags/tag5.xml><?xml version="1.0" encoding="utf-8"?>
<p:tagLst xmlns:p="http://schemas.openxmlformats.org/presentationml/2006/main">
  <p:tag name="MH" val="20170730164240"/>
  <p:tag name="MH_LIBRARY" val="CONTENTS"/>
  <p:tag name="MH_TYPE" val="ENTRY"/>
  <p:tag name="ID" val="553518"/>
  <p:tag name="MH_ORDER" val="2"/>
</p:tagLst>
</file>

<file path=ppt/tags/tag6.xml><?xml version="1.0" encoding="utf-8"?>
<p:tagLst xmlns:p="http://schemas.openxmlformats.org/presentationml/2006/main">
  <p:tag name="MH" val="20170730164240"/>
  <p:tag name="MH_LIBRARY" val="CONTENTS"/>
  <p:tag name="MH_TYPE" val="NUMBER"/>
  <p:tag name="ID" val="553518"/>
  <p:tag name="MH_ORDER" val="2"/>
</p:tagLst>
</file>

<file path=ppt/tags/tag7.xml><?xml version="1.0" encoding="utf-8"?>
<p:tagLst xmlns:p="http://schemas.openxmlformats.org/presentationml/2006/main">
  <p:tag name="MH" val="20170730164240"/>
  <p:tag name="MH_LIBRARY" val="CONTENTS"/>
  <p:tag name="MH_TYPE" val="ENTRY"/>
  <p:tag name="ID" val="553518"/>
  <p:tag name="MH_ORDER" val="3"/>
</p:tagLst>
</file>

<file path=ppt/tags/tag8.xml><?xml version="1.0" encoding="utf-8"?>
<p:tagLst xmlns:p="http://schemas.openxmlformats.org/presentationml/2006/main">
  <p:tag name="MH" val="20170730164240"/>
  <p:tag name="MH_LIBRARY" val="CONTENTS"/>
  <p:tag name="MH_TYPE" val="NUMBER"/>
  <p:tag name="ID" val="553518"/>
  <p:tag name="MH_ORDER" val="3"/>
</p:tagLst>
</file>

<file path=ppt/tags/tag9.xml><?xml version="1.0" encoding="utf-8"?>
<p:tagLst xmlns:p="http://schemas.openxmlformats.org/presentationml/2006/main">
  <p:tag name="MH" val="20170730164240"/>
  <p:tag name="MH_LIBRARY" val="CONTENTS"/>
  <p:tag name="MH_TYPE" val="ENTRY"/>
  <p:tag name="ID" val="553518"/>
  <p:tag name="MH_ORDER" val="4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867D98"/>
      </a:accent1>
      <a:accent2>
        <a:srgbClr val="C4CFD9"/>
      </a:accent2>
      <a:accent3>
        <a:srgbClr val="A7AA9D"/>
      </a:accent3>
      <a:accent4>
        <a:srgbClr val="2192BC"/>
      </a:accent4>
      <a:accent5>
        <a:srgbClr val="354B5E"/>
      </a:accent5>
      <a:accent6>
        <a:srgbClr val="BFBFBF"/>
      </a:accent6>
      <a:hlink>
        <a:srgbClr val="867D98"/>
      </a:hlink>
      <a:folHlink>
        <a:srgbClr val="BFBFBF"/>
      </a:folHlink>
    </a:clrScheme>
    <a:fontScheme name="4rhhs1mz">
      <a:majorFont>
        <a:latin typeface="微软雅黑 Light"/>
        <a:ea typeface="锐字工房云字库细圆GBK"/>
        <a:cs typeface=""/>
      </a:majorFont>
      <a:minorFont>
        <a:latin typeface="微软雅黑 Light"/>
        <a:ea typeface="锐字工房云字库细圆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867D98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867D98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867D98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867D98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867D98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867D98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867D98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867D98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867D98"/>
    </a:hlink>
    <a:folHlink>
      <a:srgbClr val="BFBFBF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867D98"/>
    </a:hlink>
    <a:folHlink>
      <a:srgbClr val="BFBFBF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867D98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867D98"/>
    </a:hlink>
    <a:folHlink>
      <a:srgbClr val="BFBFBF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867D98"/>
    </a:hlink>
    <a:folHlink>
      <a:srgbClr val="BFBFBF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867D98"/>
    </a:hlink>
    <a:folHlink>
      <a:srgbClr val="BFBFBF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867D98"/>
    </a:hlink>
    <a:folHlink>
      <a:srgbClr val="BFBFBF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867D98"/>
    </a:hlink>
    <a:folHlink>
      <a:srgbClr val="BFBFBF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867D98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867D98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867D98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867D98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867D98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867D98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867D98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867D98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739</Words>
  <Application>WPS 演示</Application>
  <PresentationFormat>自定义</PresentationFormat>
  <Paragraphs>161</Paragraphs>
  <Slides>24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7" baseType="lpstr">
      <vt:lpstr>Arial</vt:lpstr>
      <vt:lpstr>宋体</vt:lpstr>
      <vt:lpstr>Wingdings</vt:lpstr>
      <vt:lpstr>华文细黑</vt:lpstr>
      <vt:lpstr>Arial Narrow</vt:lpstr>
      <vt:lpstr>微软雅黑 Light</vt:lpstr>
      <vt:lpstr>黑体</vt:lpstr>
      <vt:lpstr>锐字工房云字库细圆GBK</vt:lpstr>
      <vt:lpstr>Segoe Print</vt:lpstr>
      <vt:lpstr>微软雅黑</vt:lpstr>
      <vt:lpstr>Arial Unicode MS</vt:lpstr>
      <vt:lpstr>等线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淡雅码头</dc:title>
  <dc:creator>第一PPT</dc:creator>
  <cp:keywords>www.1ppt.com</cp:keywords>
  <dc:description>第一PPT</dc:description>
  <cp:lastModifiedBy>童话与海</cp:lastModifiedBy>
  <cp:revision>26</cp:revision>
  <dcterms:created xsi:type="dcterms:W3CDTF">2017-07-30T15:30:00Z</dcterms:created>
  <dcterms:modified xsi:type="dcterms:W3CDTF">2018-06-21T08:07:08Z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